
<file path=[Content_Types].xml><?xml version="1.0" encoding="utf-8"?>
<Types xmlns="http://schemas.openxmlformats.org/package/2006/content-types">
  <Default Extension="bin" ContentType="application/vnd.ms-office.activeX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60" r:id="rId6"/>
    <p:sldId id="259" r:id="rId7"/>
    <p:sldId id="261" r:id="rId8"/>
    <p:sldId id="262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77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8F34-10AB-4235-8B41-9940B6C4C181}" type="datetimeFigureOut">
              <a:rPr lang="es-CO" smtClean="0"/>
              <a:t>08/10/2014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5FC3-DD26-47E6-81A4-5D77FA34B4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3096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8F34-10AB-4235-8B41-9940B6C4C181}" type="datetimeFigureOut">
              <a:rPr lang="es-CO" smtClean="0"/>
              <a:t>08/10/2014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5FC3-DD26-47E6-81A4-5D77FA34B4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7248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8F34-10AB-4235-8B41-9940B6C4C181}" type="datetimeFigureOut">
              <a:rPr lang="es-CO" smtClean="0"/>
              <a:t>08/10/2014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5FC3-DD26-47E6-81A4-5D77FA34B4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4750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8F34-10AB-4235-8B41-9940B6C4C181}" type="datetimeFigureOut">
              <a:rPr lang="es-CO" smtClean="0"/>
              <a:t>08/10/2014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5FC3-DD26-47E6-81A4-5D77FA34B4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1838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8F34-10AB-4235-8B41-9940B6C4C181}" type="datetimeFigureOut">
              <a:rPr lang="es-CO" smtClean="0"/>
              <a:t>08/10/2014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5FC3-DD26-47E6-81A4-5D77FA34B4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6673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8F34-10AB-4235-8B41-9940B6C4C181}" type="datetimeFigureOut">
              <a:rPr lang="es-CO" smtClean="0"/>
              <a:t>08/10/2014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5FC3-DD26-47E6-81A4-5D77FA34B4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9772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8F34-10AB-4235-8B41-9940B6C4C181}" type="datetimeFigureOut">
              <a:rPr lang="es-CO" smtClean="0"/>
              <a:t>08/10/2014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5FC3-DD26-47E6-81A4-5D77FA34B4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69680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8F34-10AB-4235-8B41-9940B6C4C181}" type="datetimeFigureOut">
              <a:rPr lang="es-CO" smtClean="0"/>
              <a:t>08/10/2014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5FC3-DD26-47E6-81A4-5D77FA34B4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3989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8F34-10AB-4235-8B41-9940B6C4C181}" type="datetimeFigureOut">
              <a:rPr lang="es-CO" smtClean="0"/>
              <a:t>08/10/2014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5FC3-DD26-47E6-81A4-5D77FA34B4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2722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8F34-10AB-4235-8B41-9940B6C4C181}" type="datetimeFigureOut">
              <a:rPr lang="es-CO" smtClean="0"/>
              <a:t>08/10/2014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5FC3-DD26-47E6-81A4-5D77FA34B4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03826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8F34-10AB-4235-8B41-9940B6C4C181}" type="datetimeFigureOut">
              <a:rPr lang="es-CO" smtClean="0"/>
              <a:t>08/10/2014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5FC3-DD26-47E6-81A4-5D77FA34B4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43964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3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18F34-10AB-4235-8B41-9940B6C4C181}" type="datetimeFigureOut">
              <a:rPr lang="es-CO" smtClean="0"/>
              <a:t>08/10/2014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B5FC3-DD26-47E6-81A4-5D77FA34B4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6118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monografias.com/trabajos97/sobre-la-administracion-de-empresas/sobre-la-administracion-de-empresas.shtml" TargetMode="External"/><Relationship Id="rId5" Type="http://schemas.openxmlformats.org/officeDocument/2006/relationships/slide" Target="slide1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mentesliberadas.com.ar/2013/04/18/ejemplos-de-listas-de-control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1.wmf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oodle2.itssmt.edu.mx/contaduria/course/info.php?id=173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aeh.edu.mx/docencia/VI_Mental/maestria/gestion_admon/documentos/MM1/MM1.html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repa32uagro.synology.me/moodle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judithplaneacion.blogspot.com/2010/04/unidad-iv-herramientas-del-diagnostico.html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tareasdeuniversidad.com/planeacion-tipos-de-planes-y-niveles-de-planeacion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iutecp-unerg-proc-admin-equipo2.blogspot.com/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miguelmontescas.blogspot.com/2012/04/principios-administrativos-de-fayol.html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mpresariosenprocesofmv.blogspot.com/2014/03/resignificacion-de-conceptos-del.html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472469" y="404664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ADMINISTRACION</a:t>
            </a:r>
            <a:endParaRPr lang="es-CO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hlinkClick r:id="rId2" action="ppaction://hlinksldjump"/>
          </p:cNvPr>
          <p:cNvSpPr txBox="1"/>
          <p:nvPr/>
        </p:nvSpPr>
        <p:spPr>
          <a:xfrm>
            <a:off x="1547664" y="1340768"/>
            <a:ext cx="5256584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Definición</a:t>
            </a:r>
            <a:endParaRPr lang="es-C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1548598" y="1791414"/>
            <a:ext cx="5256584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Proceso Administrativo</a:t>
            </a:r>
            <a:endParaRPr lang="es-C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uadroTexto 10">
            <a:hlinkClick r:id="rId3" action="ppaction://hlinksldjump"/>
          </p:cNvPr>
          <p:cNvSpPr txBox="1"/>
          <p:nvPr/>
        </p:nvSpPr>
        <p:spPr>
          <a:xfrm>
            <a:off x="1544010" y="2261291"/>
            <a:ext cx="5256584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Planear</a:t>
            </a:r>
            <a:endParaRPr lang="es-C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1544010" y="2752263"/>
            <a:ext cx="5256584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Proceso de la Planeación</a:t>
            </a:r>
            <a:endParaRPr lang="es-C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1544010" y="3220791"/>
            <a:ext cx="5256584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Tipos de Planes</a:t>
            </a:r>
            <a:endParaRPr lang="es-C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1544010" y="3689353"/>
            <a:ext cx="5256584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Organización</a:t>
            </a:r>
            <a:endParaRPr lang="es-C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1553763" y="4157915"/>
            <a:ext cx="5256584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Proceso Organizacional</a:t>
            </a:r>
            <a:endParaRPr lang="es-C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www.monografias.com/trabajos97/sobre-la-administracion-de-empresas/image01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953681"/>
            <a:ext cx="2712705" cy="1904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CuadroTexto 16">
            <a:hlinkClick r:id="rId5" action="ppaction://hlinksldjump"/>
          </p:cNvPr>
          <p:cNvSpPr txBox="1"/>
          <p:nvPr/>
        </p:nvSpPr>
        <p:spPr>
          <a:xfrm>
            <a:off x="1553763" y="4608561"/>
            <a:ext cx="5256584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Video</a:t>
            </a:r>
            <a:endParaRPr lang="es-C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1676624" y="560337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O" dirty="0">
                <a:hlinkClick r:id="rId6"/>
              </a:rPr>
              <a:t>http://</a:t>
            </a:r>
            <a:r>
              <a:rPr lang="es-CO" dirty="0" smtClean="0">
                <a:hlinkClick r:id="rId6"/>
              </a:rPr>
              <a:t>www.monografias.com/trabajos97/sobre-la-administracion-de-empresas/sobre-la-administracion-de-empresas.shtml</a:t>
            </a:r>
            <a:r>
              <a:rPr lang="es-CO" dirty="0" smtClean="0"/>
              <a:t>	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6297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48484" y="455723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endParaRPr lang="es-CO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sp>
        <p:nvSpPr>
          <p:cNvPr id="5" name="CuadroTexto 4"/>
          <p:cNvSpPr txBox="1"/>
          <p:nvPr/>
        </p:nvSpPr>
        <p:spPr>
          <a:xfrm>
            <a:off x="7956376" y="6488668"/>
            <a:ext cx="1187624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s-CO" dirty="0" smtClean="0">
                <a:hlinkClick r:id="rId2" action="ppaction://hlinksldjump"/>
              </a:rPr>
              <a:t>Regresar</a:t>
            </a:r>
            <a:endParaRPr lang="es-CO" dirty="0"/>
          </a:p>
        </p:txBody>
      </p:sp>
      <p:sp>
        <p:nvSpPr>
          <p:cNvPr id="2" name="CuadroTexto 1"/>
          <p:cNvSpPr txBox="1"/>
          <p:nvPr/>
        </p:nvSpPr>
        <p:spPr>
          <a:xfrm>
            <a:off x="539552" y="1456259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L</a:t>
            </a:r>
            <a:r>
              <a:rPr lang="es-CO" dirty="0" smtClean="0"/>
              <a:t>as </a:t>
            </a:r>
            <a:r>
              <a:rPr lang="es-CO" dirty="0"/>
              <a:t>organizaciones grandes y pequeñas,  utilizan el procedimiento de control para asegurarse  que </a:t>
            </a:r>
            <a:r>
              <a:rPr lang="es-ES" dirty="0"/>
              <a:t>están</a:t>
            </a:r>
            <a:r>
              <a:rPr lang="es-CO" dirty="0"/>
              <a:t>  avanzando satisfactoriamente, hacia sus metas y objetivos ya trazados con ante prioridad y verificar que lo hacen lo </a:t>
            </a:r>
            <a:r>
              <a:rPr lang="es-ES" dirty="0"/>
              <a:t>están</a:t>
            </a:r>
            <a:r>
              <a:rPr lang="es-CO" dirty="0"/>
              <a:t> haciendo de mejor manera </a:t>
            </a:r>
            <a:r>
              <a:rPr lang="es-CO" dirty="0" smtClean="0"/>
              <a:t>posible.</a:t>
            </a:r>
            <a:endParaRPr lang="es-CO" dirty="0"/>
          </a:p>
        </p:txBody>
      </p:sp>
      <p:pic>
        <p:nvPicPr>
          <p:cNvPr id="3074" name="Picture 2" descr="http://www.mentesliberadas.com.ar/wp-content/uploads/2013/04/lista-contro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852936"/>
            <a:ext cx="4762500" cy="317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323528" y="584233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O" dirty="0">
                <a:hlinkClick r:id="rId4"/>
              </a:rPr>
              <a:t>http://www.mentesliberadas.com.ar/2013/04/18/ejemplos-de-listas-de-control</a:t>
            </a:r>
            <a:r>
              <a:rPr lang="es-CO" dirty="0" smtClean="0">
                <a:hlinkClick r:id="rId4"/>
              </a:rPr>
              <a:t>/</a:t>
            </a:r>
            <a:r>
              <a:rPr lang="es-CO" dirty="0" smtClean="0"/>
              <a:t>	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5821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7956376" y="6488668"/>
            <a:ext cx="1187624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s-CO" dirty="0" smtClean="0">
                <a:hlinkClick r:id="rId4" action="ppaction://hlinksldjump"/>
              </a:rPr>
              <a:t>Regresar</a:t>
            </a:r>
            <a:endParaRPr lang="es-CO" dirty="0"/>
          </a:p>
        </p:txBody>
      </p:sp>
      <p:sp>
        <p:nvSpPr>
          <p:cNvPr id="5" name="CuadroTexto 4"/>
          <p:cNvSpPr txBox="1"/>
          <p:nvPr/>
        </p:nvSpPr>
        <p:spPr>
          <a:xfrm>
            <a:off x="1331640" y="908720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VIDEO</a:t>
            </a:r>
            <a:endParaRPr lang="es-CO" dirty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2051" name="ShockwaveFlash1" r:id="rId2" imgW="8209080" imgH="4815000"/>
        </mc:Choice>
        <mc:Fallback>
          <p:control name="ShockwaveFlash1" r:id="rId2" imgW="8209080" imgH="4815000">
            <p:pic>
              <p:nvPicPr>
                <p:cNvPr id="7" name="ShockwaveFlash1"/>
                <p:cNvPicPr>
                  <a:picLocks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395536" y="1278052"/>
                  <a:ext cx="8208912" cy="4815244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96597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40652" y="719698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ADMINISTRACION</a:t>
            </a:r>
            <a:endParaRPr lang="es-CO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 flipH="1">
            <a:off x="971598" y="2924943"/>
            <a:ext cx="374441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disciplina que se encarga del manejo científico de los recursos y de la dirección del trabajo humano, enfocado a la satisfacción de un </a:t>
            </a:r>
            <a:r>
              <a:rPr lang="es-E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interés.</a:t>
            </a:r>
            <a:endParaRPr lang="es-C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2.bp.blogspot.com/-9ixKES5t95o/UoO6kiYsihI/AAAAAAAAAAY/zpUZNHJzwmM/s1600/mapa-mental+Administracion+Financira+(2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859944"/>
            <a:ext cx="3551504" cy="2225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5364087" y="5301208"/>
            <a:ext cx="37079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u="sng" dirty="0">
                <a:hlinkClick r:id="rId3"/>
              </a:rPr>
              <a:t>http://moodle2.itssmt.edu.mx/contaduria/course/info.php?id=173</a:t>
            </a:r>
            <a:endParaRPr lang="es-CO" dirty="0"/>
          </a:p>
        </p:txBody>
      </p:sp>
      <p:sp>
        <p:nvSpPr>
          <p:cNvPr id="6" name="CuadroTexto 5"/>
          <p:cNvSpPr txBox="1"/>
          <p:nvPr/>
        </p:nvSpPr>
        <p:spPr>
          <a:xfrm>
            <a:off x="7956376" y="6488668"/>
            <a:ext cx="1187624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s-CO" dirty="0" smtClean="0">
                <a:hlinkClick r:id="rId4" action="ppaction://hlinksldjump"/>
              </a:rPr>
              <a:t>Regresar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2668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49215" y="761966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PROCESO ADMINISTRATIVO</a:t>
            </a:r>
            <a:endParaRPr lang="es-CO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 flipH="1">
            <a:off x="791579" y="2708920"/>
            <a:ext cx="374441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Los componentes esenciales que constituyen las principales etapas del proceso administrativo en una empresa son: planeación, organización, dirección y control.</a:t>
            </a:r>
            <a:endParaRPr lang="es-CO" sz="2400" dirty="0"/>
          </a:p>
          <a:p>
            <a:endParaRPr lang="es-C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http://cvonline.uaeh.edu.mx/Cursos/ObjetosAprendizaje/ContAbier/Materiales_MM/MM1/MM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708920"/>
            <a:ext cx="3519235" cy="2639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4333649" y="544522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u="sng" dirty="0">
                <a:hlinkClick r:id="rId3"/>
              </a:rPr>
              <a:t>http://www.uaeh.edu.mx/docencia/VI_Mental/maestria/gestion_admon/documentos/MM1/MM1.html</a:t>
            </a:r>
            <a:r>
              <a:rPr lang="es-ES" dirty="0"/>
              <a:t>	</a:t>
            </a:r>
            <a:endParaRPr lang="es-CO" dirty="0"/>
          </a:p>
        </p:txBody>
      </p:sp>
      <p:sp>
        <p:nvSpPr>
          <p:cNvPr id="6" name="CuadroTexto 5"/>
          <p:cNvSpPr txBox="1"/>
          <p:nvPr/>
        </p:nvSpPr>
        <p:spPr>
          <a:xfrm>
            <a:off x="7956376" y="6488668"/>
            <a:ext cx="1187624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s-CO" dirty="0" smtClean="0">
                <a:hlinkClick r:id="rId4" action="ppaction://hlinksldjump"/>
              </a:rPr>
              <a:t>Regresar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4927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7064" y="455724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PLANEAR</a:t>
            </a:r>
            <a:endParaRPr lang="es-CO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 flipH="1">
            <a:off x="936930" y="2276872"/>
            <a:ext cx="374441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s-CO" sz="2400" dirty="0"/>
              <a:t>consiste en el proceso a través de cual se analiza la situación actual (dónde estamos), se establecen objetivos (dónde queremos llegar), y se definen las estrategias y cursos de acción (cómo vamos a llegar) necesarios para alcanzar dichos objetivos.</a:t>
            </a:r>
          </a:p>
        </p:txBody>
      </p:sp>
      <p:pic>
        <p:nvPicPr>
          <p:cNvPr id="3074" name="Picture 2" descr="https://encrypted-tbn2.gstatic.com/images?q=tbn:ANd9GcRGDIRWA6CmUudLVw-mk6-pde8CPuFNhGf7jFlWJ8Mz--RQrEB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0952" y="2359478"/>
            <a:ext cx="4121047" cy="3157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4427984" y="55892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u="sng" dirty="0">
                <a:hlinkClick r:id="rId3"/>
              </a:rPr>
              <a:t>http://prepa32uagro.synology.me/moodle/</a:t>
            </a:r>
            <a:r>
              <a:rPr lang="es-ES" dirty="0"/>
              <a:t>	</a:t>
            </a:r>
            <a:endParaRPr lang="es-CO" dirty="0"/>
          </a:p>
        </p:txBody>
      </p:sp>
      <p:sp>
        <p:nvSpPr>
          <p:cNvPr id="6" name="CuadroTexto 5"/>
          <p:cNvSpPr txBox="1"/>
          <p:nvPr/>
        </p:nvSpPr>
        <p:spPr>
          <a:xfrm>
            <a:off x="7956376" y="6488668"/>
            <a:ext cx="1187624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s-CO" dirty="0" smtClean="0">
                <a:hlinkClick r:id="rId4" action="ppaction://hlinksldjump"/>
              </a:rPr>
              <a:t>Regresar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5190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7064" y="455724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PROCESO DE LA PLANEACION</a:t>
            </a:r>
            <a:endParaRPr lang="es-CO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 flipH="1">
            <a:off x="735772" y="1916832"/>
            <a:ext cx="804622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s-ES" sz="2400" dirty="0"/>
              <a:t>Los pasos necesarios para realizar una planeación o planificación, </a:t>
            </a:r>
            <a:r>
              <a:rPr lang="es-ES" sz="2400" dirty="0" smtClean="0"/>
              <a:t>son: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s-ES" sz="2400" dirty="0" smtClean="0"/>
              <a:t>Análisis de la situación actual.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s-ES" sz="2400" dirty="0" smtClean="0"/>
              <a:t>Establecer objetivos.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s-ES" sz="2400" dirty="0" smtClean="0"/>
              <a:t>Formular estrategias.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s-ES" sz="2400" dirty="0" smtClean="0"/>
              <a:t>Diseñar programas o planes de acción.</a:t>
            </a:r>
          </a:p>
        </p:txBody>
      </p:sp>
      <p:pic>
        <p:nvPicPr>
          <p:cNvPr id="4098" name="Picture 2" descr="http://1.bp.blogspot.com/_PFar6kBGAG0/S9BcGLpKbKI/AAAAAAAAAHk/DenhgcZVbx0/s1600/fig0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361371"/>
            <a:ext cx="2819400" cy="2401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4184312" y="510039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u="sng" dirty="0">
                <a:hlinkClick r:id="rId3"/>
              </a:rPr>
              <a:t>http://judithplaneacion.blogspot.com/2010/04/unidad-iv-herramientas-del-diagnostico.html</a:t>
            </a:r>
            <a:r>
              <a:rPr lang="es-ES" dirty="0"/>
              <a:t>	</a:t>
            </a:r>
            <a:endParaRPr lang="es-CO" dirty="0"/>
          </a:p>
        </p:txBody>
      </p:sp>
      <p:sp>
        <p:nvSpPr>
          <p:cNvPr id="6" name="CuadroTexto 5"/>
          <p:cNvSpPr txBox="1"/>
          <p:nvPr/>
        </p:nvSpPr>
        <p:spPr>
          <a:xfrm>
            <a:off x="7956376" y="6488668"/>
            <a:ext cx="1187624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s-CO" dirty="0" smtClean="0">
                <a:hlinkClick r:id="rId4" action="ppaction://hlinksldjump"/>
              </a:rPr>
              <a:t>Regresar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0725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7064" y="455724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TOPOS DE PLANES</a:t>
            </a:r>
            <a:endParaRPr lang="es-CO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 flipH="1">
            <a:off x="683568" y="1268760"/>
            <a:ext cx="374441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s-CO" sz="2400" dirty="0" smtClean="0"/>
              <a:t>Planes estratégicos: Visión, misión, objetivos y estrategias.</a:t>
            </a:r>
          </a:p>
          <a:p>
            <a:pPr fontAlgn="base"/>
            <a:endParaRPr lang="es-CO" sz="2400" dirty="0" smtClean="0"/>
          </a:p>
          <a:p>
            <a:pPr fontAlgn="base"/>
            <a:r>
              <a:rPr lang="es-ES" sz="2400" dirty="0" smtClean="0"/>
              <a:t>Planes permanentes: políticas, procedimientos reglas.</a:t>
            </a:r>
          </a:p>
          <a:p>
            <a:pPr fontAlgn="base"/>
            <a:endParaRPr lang="es-ES" sz="2400" dirty="0" smtClean="0"/>
          </a:p>
          <a:p>
            <a:pPr fontAlgn="base"/>
            <a:r>
              <a:rPr lang="es-ES" sz="2400" dirty="0" smtClean="0"/>
              <a:t>Planes de uso:</a:t>
            </a:r>
            <a:r>
              <a:rPr lang="es-CO" sz="2400" dirty="0"/>
              <a:t>Sirven para un propósito </a:t>
            </a:r>
            <a:r>
              <a:rPr lang="es-ES" sz="2400" dirty="0"/>
              <a:t>específico</a:t>
            </a:r>
            <a:r>
              <a:rPr lang="es-CO" sz="2400" dirty="0"/>
              <a:t> por un periodo limitado y luego se cambian, modifican o desechan.</a:t>
            </a:r>
          </a:p>
          <a:p>
            <a:pPr fontAlgn="base"/>
            <a:endParaRPr lang="es-ES" sz="2400" dirty="0" smtClean="0"/>
          </a:p>
        </p:txBody>
      </p:sp>
      <p:pic>
        <p:nvPicPr>
          <p:cNvPr id="5122" name="Picture 2" descr="http://tareasdeuniversidad.com/wp-content/uploads/2011/08/GPPE03-e13130843345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2458" y="1556792"/>
            <a:ext cx="3243725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5355766" y="5157192"/>
            <a:ext cx="341987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u="sng" dirty="0">
                <a:hlinkClick r:id="rId3"/>
              </a:rPr>
              <a:t>http://tareasdeuniversidad.com/planeacion-tipos-de-planes-y-niveles-de-planeacion/</a:t>
            </a:r>
            <a:r>
              <a:rPr lang="es-ES" dirty="0"/>
              <a:t>	</a:t>
            </a:r>
            <a:endParaRPr lang="es-CO" dirty="0"/>
          </a:p>
        </p:txBody>
      </p:sp>
      <p:sp>
        <p:nvSpPr>
          <p:cNvPr id="6" name="CuadroTexto 5"/>
          <p:cNvSpPr txBox="1"/>
          <p:nvPr/>
        </p:nvSpPr>
        <p:spPr>
          <a:xfrm>
            <a:off x="7956376" y="6488668"/>
            <a:ext cx="1187624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s-CO" dirty="0" smtClean="0">
                <a:hlinkClick r:id="rId4" action="ppaction://hlinksldjump"/>
              </a:rPr>
              <a:t>Regresar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0725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48484" y="455723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ORGANIZAR</a:t>
            </a:r>
            <a:endParaRPr lang="es-CO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 flipH="1">
            <a:off x="936930" y="2276872"/>
            <a:ext cx="374441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s-ES" sz="2400" dirty="0"/>
              <a:t>Consiste en fijar el curso concreto de acción que ha de seguirse, estableciendo los principios que habrán de orientarlo, la secuencia de operaciones para realizarlo y las determinaciones de tiempos y números, necesarias para su realización.</a:t>
            </a:r>
            <a:endParaRPr lang="es-CO" sz="24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pic>
        <p:nvPicPr>
          <p:cNvPr id="6145" name="Imagen 1" descr="http://t1.gstatic.com/images?q=tbn:ANd9GcTU8rCqahJD93H6nFfjnAgbJ9xKX3n8n0BAexw3fRWPTrC0MJF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833" y="2060848"/>
            <a:ext cx="3628628" cy="2721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Rectángulo"/>
          <p:cNvSpPr/>
          <p:nvPr/>
        </p:nvSpPr>
        <p:spPr>
          <a:xfrm>
            <a:off x="4301420" y="541619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O" dirty="0"/>
              <a:t> </a:t>
            </a:r>
            <a:r>
              <a:rPr lang="es-ES" u="sng" dirty="0">
                <a:hlinkClick r:id="rId3"/>
              </a:rPr>
              <a:t>http://iutecp-unerg-proc-admin-equipo2.blogspot.com/</a:t>
            </a:r>
            <a:endParaRPr lang="es-CO" dirty="0"/>
          </a:p>
        </p:txBody>
      </p:sp>
      <p:sp>
        <p:nvSpPr>
          <p:cNvPr id="7" name="CuadroTexto 6"/>
          <p:cNvSpPr txBox="1"/>
          <p:nvPr/>
        </p:nvSpPr>
        <p:spPr>
          <a:xfrm>
            <a:off x="7956376" y="6488668"/>
            <a:ext cx="1187624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s-CO" dirty="0" smtClean="0">
                <a:hlinkClick r:id="rId4" action="ppaction://hlinksldjump"/>
              </a:rPr>
              <a:t>Regresar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024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48484" y="455723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PROCESO ORGANIZACIONAL</a:t>
            </a:r>
            <a:endParaRPr lang="es-CO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 flipH="1">
            <a:off x="936929" y="2276872"/>
            <a:ext cx="78115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s-ES" sz="2400" dirty="0"/>
              <a:t>El proceso organizacional se divide </a:t>
            </a:r>
            <a:r>
              <a:rPr lang="es-ES" sz="2400" dirty="0" smtClean="0"/>
              <a:t>en </a:t>
            </a:r>
            <a:r>
              <a:rPr lang="es-ES" sz="2400" dirty="0"/>
              <a:t>etapas</a:t>
            </a:r>
            <a:r>
              <a:rPr lang="es-ES" sz="2400" dirty="0" smtClean="0"/>
              <a:t>:</a:t>
            </a:r>
          </a:p>
          <a:p>
            <a:pPr fontAlgn="base"/>
            <a:endParaRPr lang="es-ES" sz="2400" dirty="0" smtClean="0"/>
          </a:p>
          <a:p>
            <a:pPr marL="457200" indent="-457200" fontAlgn="base">
              <a:buFont typeface="+mj-lt"/>
              <a:buAutoNum type="arabicPeriod"/>
            </a:pPr>
            <a:r>
              <a:rPr lang="es-ES" sz="2400" dirty="0" smtClean="0"/>
              <a:t>División del trabajo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s-ES" sz="2400" dirty="0"/>
              <a:t>D</a:t>
            </a:r>
            <a:r>
              <a:rPr lang="es-ES" sz="2400" dirty="0" smtClean="0"/>
              <a:t>escripción de procesos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s-ES" sz="2400" dirty="0" smtClean="0"/>
              <a:t>Jerarquización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s-ES" sz="2400" dirty="0"/>
              <a:t>D</a:t>
            </a:r>
            <a:r>
              <a:rPr lang="es-ES" sz="2400" dirty="0" smtClean="0"/>
              <a:t>epartamentalización.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pic>
        <p:nvPicPr>
          <p:cNvPr id="7170" name="Picture 2" descr="http://2.bp.blogspot.com/-3iJGY-g-wUE/T4yQSeiG1-I/AAAAAAAAAA4/ZblqcOUPtGM/s300/gyugyugttg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6743" y="2852936"/>
            <a:ext cx="3851720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683568" y="537495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u="sng" dirty="0">
                <a:hlinkClick r:id="rId3"/>
              </a:rPr>
              <a:t>http://miguelmontescas.blogspot.com/2012/04/principios-administrativos-de-fayol.html</a:t>
            </a:r>
            <a:endParaRPr lang="es-CO" dirty="0"/>
          </a:p>
        </p:txBody>
      </p:sp>
      <p:sp>
        <p:nvSpPr>
          <p:cNvPr id="7" name="CuadroTexto 6"/>
          <p:cNvSpPr txBox="1"/>
          <p:nvPr/>
        </p:nvSpPr>
        <p:spPr>
          <a:xfrm>
            <a:off x="7956376" y="6488668"/>
            <a:ext cx="1187624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s-CO" dirty="0" smtClean="0">
                <a:hlinkClick r:id="rId4" action="ppaction://hlinksldjump"/>
              </a:rPr>
              <a:t>Regresar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804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48484" y="455723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DIRECCION</a:t>
            </a:r>
            <a:endParaRPr lang="es-CO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 flipH="1">
            <a:off x="683568" y="1556792"/>
            <a:ext cx="374441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L</a:t>
            </a:r>
            <a:r>
              <a:rPr lang="es-ES" sz="2400" dirty="0" smtClean="0"/>
              <a:t>a dirección </a:t>
            </a:r>
            <a:r>
              <a:rPr lang="es-ES" sz="2400" dirty="0"/>
              <a:t>define los cursos de acción, armoniza la ejecución de lo planeado y vigila la ejecución para el logro de los objetivos, mediante:</a:t>
            </a:r>
            <a:endParaRPr lang="es-CO" sz="2400" dirty="0"/>
          </a:p>
          <a:p>
            <a:pPr marL="457200" indent="-457200">
              <a:buFont typeface="+mj-lt"/>
              <a:buAutoNum type="arabicPeriod"/>
            </a:pPr>
            <a:r>
              <a:rPr lang="es-ES" sz="2400" dirty="0"/>
              <a:t>El ejercicio de la </a:t>
            </a:r>
            <a:r>
              <a:rPr lang="es-ES" sz="2400" dirty="0" smtClean="0"/>
              <a:t>autoridad.</a:t>
            </a:r>
            <a:endParaRPr lang="es-CO" sz="2400" dirty="0"/>
          </a:p>
          <a:p>
            <a:pPr marL="457200" indent="-457200">
              <a:buFont typeface="+mj-lt"/>
              <a:buAutoNum type="arabicPeriod"/>
            </a:pPr>
            <a:r>
              <a:rPr lang="es-ES" sz="2400" dirty="0"/>
              <a:t>La delegación de la </a:t>
            </a:r>
            <a:r>
              <a:rPr lang="es-ES" sz="2400" dirty="0" smtClean="0"/>
              <a:t>autoridad.</a:t>
            </a:r>
            <a:endParaRPr lang="es-CO" sz="2400" dirty="0"/>
          </a:p>
          <a:p>
            <a:pPr marL="457200" indent="-457200">
              <a:buFont typeface="+mj-lt"/>
              <a:buAutoNum type="arabicPeriod"/>
            </a:pPr>
            <a:r>
              <a:rPr lang="es-ES" sz="2400" dirty="0"/>
              <a:t>La toma de decisiones</a:t>
            </a:r>
            <a:endParaRPr lang="es-CO" sz="2400" dirty="0"/>
          </a:p>
          <a:p>
            <a:pPr marL="457200" indent="-457200">
              <a:buFont typeface="+mj-lt"/>
              <a:buAutoNum type="arabicPeriod"/>
            </a:pPr>
            <a:r>
              <a:rPr lang="es-ES" sz="2400" dirty="0"/>
              <a:t>La coordinación de </a:t>
            </a:r>
            <a:r>
              <a:rPr lang="es-ES" sz="2400" dirty="0" smtClean="0"/>
              <a:t>esfuerzos.</a:t>
            </a:r>
            <a:endParaRPr lang="es-CO" sz="24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pic>
        <p:nvPicPr>
          <p:cNvPr id="8194" name="Picture 2" descr="http://2.bp.blogspot.com/-3bGhToaaJLE/TynxS2-vpZI/AAAAAAAAF7A/WjRmxGZksBc/s1600/Estilo+de+direcci%25C3%25B3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0951" y="1556792"/>
            <a:ext cx="4320479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4301420" y="515719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u="sng" dirty="0">
                <a:hlinkClick r:id="rId3"/>
              </a:rPr>
              <a:t>http://empresariosenprocesofmv.blogspot.com/2014/03/resignificacion-de-conceptos-del.html</a:t>
            </a:r>
            <a:endParaRPr lang="es-CO" dirty="0"/>
          </a:p>
        </p:txBody>
      </p:sp>
      <p:sp>
        <p:nvSpPr>
          <p:cNvPr id="7" name="CuadroTexto 6"/>
          <p:cNvSpPr txBox="1"/>
          <p:nvPr/>
        </p:nvSpPr>
        <p:spPr>
          <a:xfrm>
            <a:off x="7956376" y="6488668"/>
            <a:ext cx="1187624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s-CO" dirty="0" smtClean="0">
                <a:hlinkClick r:id="rId4" action="ppaction://hlinksldjump"/>
              </a:rPr>
              <a:t>Regresar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5271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353</Words>
  <Application>Microsoft Office PowerPoint</Application>
  <PresentationFormat>Presentación en pantalla (4:3)</PresentationFormat>
  <Paragraphs>65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Suly Giraldo</dc:creator>
  <cp:lastModifiedBy>01056-17</cp:lastModifiedBy>
  <cp:revision>12</cp:revision>
  <dcterms:created xsi:type="dcterms:W3CDTF">2014-10-08T11:10:14Z</dcterms:created>
  <dcterms:modified xsi:type="dcterms:W3CDTF">2014-10-09T01:55:34Z</dcterms:modified>
</cp:coreProperties>
</file>